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9C8C477-B189-9F52-20DD-135DB8870A5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D1EE4C-DEBF-D6EC-65B6-A72E413CCAE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07D57D-E1BE-4DB1-9A9D-A8C6DFD7BE7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E0FB44-C7B1-C22D-B487-71C270F911E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8BC90A-DE23-61C9-439F-D6ADA51F103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CF7C9B-92F1-4487-8BBC-7F1B631145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3068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7CAD3F-049B-417A-BEB5-6110112EA33D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8E4807-4D0F-414C-BC71-866A6F35A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604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59915-3325-5B1F-C23F-4CE9C1FF5F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453FBC-2BB6-9026-B776-C9E8761DE7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49129E-9190-77F0-D031-AE0C6BBF81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62AB7-B870-422C-B12E-3CFD61033045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1F3A4C-A1A3-14F5-01BC-04835A080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96AA94-3C59-42C4-127B-196701C2D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D7BDF-87D6-42DA-A3F4-D174EEB867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92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E69AD-277C-95FB-90D6-30AF5E389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0BC26C-1E94-504A-92D5-669A087861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07E52B-B13C-70C1-65BB-06A2FE00B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62AB7-B870-422C-B12E-3CFD61033045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678207-14A3-4118-3C53-FCD773460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697C5C-D28C-703D-D4D9-8ADEA2E69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D7BDF-87D6-42DA-A3F4-D174EEB867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811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F1D7D-B564-5AFC-4A14-864A31035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A16822-18BC-2428-6E2C-DB5EA18B6B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F6BD3-EC39-6C46-CE65-1C6EE701D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62AB7-B870-422C-B12E-3CFD61033045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9B5B46-35CB-F92E-1BFA-2FAB9B1E1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ECBAFF-C085-845E-1C36-2D5C3E503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D7BDF-87D6-42DA-A3F4-D174EEB867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600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CD336-01BB-1EE0-7C80-C0C365B73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4F6E8C-B4E0-24D6-0332-119CE96AE8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CAB5CE-47E3-708A-290A-7B63764A62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CF2C98-54AA-6BD4-57E3-9234D0BC8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62AB7-B870-422C-B12E-3CFD61033045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0D73F3-7C2C-A190-1897-11355ECD6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73683D-636F-0A77-8B7F-1F7894385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D7BDF-87D6-42DA-A3F4-D174EEB867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227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E48F8-E5B2-933A-94B9-696CF2F35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6CA0DD-5CC1-7020-1180-A46F6A2225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7774AF-592B-85CA-7EBD-7763003990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85D2FC-B5F7-2667-4563-69A4C4C925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704A31-59E0-26E4-7AC0-9FAF886780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45E435-797D-6B80-16B6-01640B856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62AB7-B870-422C-B12E-3CFD61033045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4264BDB-4608-0164-6ACA-7C0608F38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F1176F-2553-88D3-1EA4-CA8185968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D7BDF-87D6-42DA-A3F4-D174EEB867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960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1350A-2A22-68E6-FD38-F36453984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FF4E31F-8495-1F2C-C804-0315B4E26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62AB7-B870-422C-B12E-3CFD61033045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521B71-84A9-FA55-1D1C-2A1C55DC31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23AF94-C7C7-8A33-D031-D61E4991A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D7BDF-87D6-42DA-A3F4-D174EEB867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9249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12667B4-F75D-4C43-46C1-34FF9BC228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62AB7-B870-422C-B12E-3CFD61033045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243FAF-890E-B0AD-ED1E-40B45795F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FD6E77-E948-701E-87FF-775D9A84D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D7BDF-87D6-42DA-A3F4-D174EEB867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535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8855B-C7DB-F255-3FF9-C52F8B13D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EDF59A-8C88-047B-F872-7B052C31EC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0AECDA-7EAD-C330-5C66-CB9429718A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35087D-F103-46FF-F704-7BAD4957B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62AB7-B870-422C-B12E-3CFD61033045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930CCC-3F3E-0C6A-C868-96B170136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8AA733-E86D-292E-4114-7C3951876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D7BDF-87D6-42DA-A3F4-D174EEB867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0295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1AE56-417A-8F65-3FBC-E1348CBF1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3D9FCB-777E-0CC4-DFDE-BA7A14703E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931955-FC52-1141-10E7-3166B82C40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71FD15-43FF-6B8A-EE37-8B5B23DAE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62AB7-B870-422C-B12E-3CFD61033045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A56740-2F27-958B-BADF-AFDF5A249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5BD9F0-1B6D-D7C4-C8AF-2E3E50A81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D7BDF-87D6-42DA-A3F4-D174EEB867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306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4B1FC-FF76-B6E7-B459-5016D82C3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616493-223C-1A24-7B57-9694C26D4F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E2DE1F-04B3-BC7E-B579-48CEDA3A9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62AB7-B870-422C-B12E-3CFD61033045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D399BC-FE05-8114-A717-D2EC4A7A6F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8A3B5E-F516-21D9-66CC-B67C1FD9A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D7BDF-87D6-42DA-A3F4-D174EEB867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540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77C333F-D282-6B27-B7FC-C7A1515BA34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BBDFB2-8586-28AE-C599-5AB2040FE0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B39D70-78B6-CCD3-555B-5D2C0D040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62AB7-B870-422C-B12E-3CFD61033045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7C2353-3444-01FC-3E9F-1405CB3DD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2A1BCC-E9FB-0855-CD11-AC71717F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5D7BDF-87D6-42DA-A3F4-D174EEB867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5356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RO_MASTER">
    <p:bg>
      <p:bgPr>
        <a:solidFill>
          <a:srgbClr val="F7F9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43A5E"/>
          </a:solidFill>
          <a:ln w="12700">
            <a:solidFill>
              <a:srgbClr val="143A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11480" y="6510528"/>
            <a:ext cx="7863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28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MRO CAMPEP Residency 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814048" y="649224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6B7280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0306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17491E3-F791-A52F-7EC4-131339F60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82F081-5C50-90FC-AC1E-E4F55C0E8A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8FDE0B-7742-C044-AB69-303E7BC720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362AB7-B870-422C-B12E-3CFD61033045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79C668-A4C3-842A-CDA3-B191B7B4C9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B8EE22-EC52-F455-E376-B90C9E285E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5D7BDF-87D6-42DA-A3F4-D174EEB867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387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84048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43A5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24-Month Residency Curriculum Roadmap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30352" y="905256"/>
            <a:ext cx="10972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6B7280"/>
                </a:solidFill>
              </a:rPr>
              <a:t>The schedule is structured, but flexible enough to capture real clinical opportunities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85800" y="1298448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36A9F"/>
                </a:solidFill>
              </a:rPr>
              <a:t>YEAR 1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85800" y="3831336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8C8C"/>
                </a:solidFill>
              </a:rPr>
              <a:t>YEAR 2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960120" y="1627632"/>
            <a:ext cx="820674" cy="1572768"/>
          </a:xfrm>
          <a:prstGeom prst="roundRect">
            <a:avLst>
              <a:gd name="adj" fmla="val 3343"/>
            </a:avLst>
          </a:prstGeom>
          <a:solidFill>
            <a:srgbClr val="FFFFFF"/>
          </a:solidFill>
          <a:ln w="15240">
            <a:solidFill>
              <a:srgbClr val="236A9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005840" y="1719072"/>
            <a:ext cx="72923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80" b="1" dirty="0">
                <a:solidFill>
                  <a:srgbClr val="236A9F"/>
                </a:solidFill>
              </a:rPr>
              <a:t>1</a:t>
            </a:r>
            <a:endParaRPr lang="en-US" sz="980" dirty="0"/>
          </a:p>
        </p:txBody>
      </p:sp>
      <p:sp>
        <p:nvSpPr>
          <p:cNvPr id="8" name="Text 6"/>
          <p:cNvSpPr/>
          <p:nvPr/>
        </p:nvSpPr>
        <p:spPr>
          <a:xfrm>
            <a:off x="1033272" y="2011680"/>
            <a:ext cx="674370" cy="10241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920" dirty="0">
                <a:solidFill>
                  <a:srgbClr val="1F2937"/>
                </a:solidFill>
              </a:rPr>
              <a:t>Orientation • Radiation safety • ethics • TX incidents</a:t>
            </a:r>
            <a:endParaRPr lang="en-US" sz="920" dirty="0"/>
          </a:p>
        </p:txBody>
      </p:sp>
      <p:sp>
        <p:nvSpPr>
          <p:cNvPr id="9" name="Shape 7"/>
          <p:cNvSpPr/>
          <p:nvPr/>
        </p:nvSpPr>
        <p:spPr>
          <a:xfrm>
            <a:off x="1853946" y="1600760"/>
            <a:ext cx="1677924" cy="1572768"/>
          </a:xfrm>
          <a:prstGeom prst="roundRect">
            <a:avLst>
              <a:gd name="adj" fmla="val 1744"/>
            </a:avLst>
          </a:prstGeom>
          <a:solidFill>
            <a:srgbClr val="F8FBFD"/>
          </a:solidFill>
          <a:ln w="15240">
            <a:solidFill>
              <a:srgbClr val="236A9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863090" y="1719072"/>
            <a:ext cx="15864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80" b="1" dirty="0">
                <a:solidFill>
                  <a:srgbClr val="236A9F"/>
                </a:solidFill>
              </a:rPr>
              <a:t>2–3</a:t>
            </a:r>
            <a:endParaRPr lang="en-US" sz="980" dirty="0"/>
          </a:p>
        </p:txBody>
      </p:sp>
      <p:sp>
        <p:nvSpPr>
          <p:cNvPr id="11" name="Text 9"/>
          <p:cNvSpPr/>
          <p:nvPr/>
        </p:nvSpPr>
        <p:spPr>
          <a:xfrm>
            <a:off x="1890522" y="2011680"/>
            <a:ext cx="1531620" cy="10241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920" dirty="0">
                <a:solidFill>
                  <a:srgbClr val="1F2937"/>
                </a:solidFill>
              </a:rPr>
              <a:t>Clinical observations including patient consults • 4D Sim • VMAT • IMRT/VMAT QA</a:t>
            </a:r>
            <a:endParaRPr lang="en-US" sz="920" dirty="0"/>
          </a:p>
        </p:txBody>
      </p:sp>
      <p:sp>
        <p:nvSpPr>
          <p:cNvPr id="12" name="Shape 10"/>
          <p:cNvSpPr/>
          <p:nvPr/>
        </p:nvSpPr>
        <p:spPr>
          <a:xfrm>
            <a:off x="3531870" y="1627632"/>
            <a:ext cx="2535174" cy="1572768"/>
          </a:xfrm>
          <a:prstGeom prst="roundRect">
            <a:avLst>
              <a:gd name="adj" fmla="val 1744"/>
            </a:avLst>
          </a:prstGeom>
          <a:solidFill>
            <a:srgbClr val="FFFFFF"/>
          </a:solidFill>
          <a:ln w="15240">
            <a:solidFill>
              <a:srgbClr val="236A9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3577590" y="1719072"/>
            <a:ext cx="244373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80" b="1" dirty="0">
                <a:solidFill>
                  <a:srgbClr val="236A9F"/>
                </a:solidFill>
              </a:rPr>
              <a:t>4–6</a:t>
            </a:r>
            <a:endParaRPr lang="en-US" sz="980" dirty="0"/>
          </a:p>
        </p:txBody>
      </p:sp>
      <p:sp>
        <p:nvSpPr>
          <p:cNvPr id="14" name="Text 12"/>
          <p:cNvSpPr/>
          <p:nvPr/>
        </p:nvSpPr>
        <p:spPr>
          <a:xfrm>
            <a:off x="3605022" y="2011680"/>
            <a:ext cx="2388870" cy="10241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920" dirty="0">
                <a:solidFill>
                  <a:srgbClr val="1F2937"/>
                </a:solidFill>
              </a:rPr>
              <a:t>Detectors • monthly linac QA • CT sim QA</a:t>
            </a:r>
            <a:endParaRPr lang="en-US" sz="920" dirty="0"/>
          </a:p>
        </p:txBody>
      </p:sp>
      <p:sp>
        <p:nvSpPr>
          <p:cNvPr id="15" name="Shape 13"/>
          <p:cNvSpPr/>
          <p:nvPr/>
        </p:nvSpPr>
        <p:spPr>
          <a:xfrm>
            <a:off x="6103620" y="1627632"/>
            <a:ext cx="1677924" cy="1572768"/>
          </a:xfrm>
          <a:prstGeom prst="roundRect">
            <a:avLst>
              <a:gd name="adj" fmla="val 1744"/>
            </a:avLst>
          </a:prstGeom>
          <a:solidFill>
            <a:srgbClr val="F8FBFD"/>
          </a:solidFill>
          <a:ln w="15240">
            <a:solidFill>
              <a:srgbClr val="236A9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149340" y="1719072"/>
            <a:ext cx="15864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80" b="1" dirty="0">
                <a:solidFill>
                  <a:srgbClr val="236A9F"/>
                </a:solidFill>
              </a:rPr>
              <a:t>7–8</a:t>
            </a:r>
            <a:endParaRPr lang="en-US" sz="980" dirty="0"/>
          </a:p>
        </p:txBody>
      </p:sp>
      <p:sp>
        <p:nvSpPr>
          <p:cNvPr id="17" name="Text 15"/>
          <p:cNvSpPr/>
          <p:nvPr/>
        </p:nvSpPr>
        <p:spPr>
          <a:xfrm>
            <a:off x="6176772" y="2011680"/>
            <a:ext cx="1531620" cy="10241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algn="ctr"/>
            <a:r>
              <a:rPr lang="en-US" sz="920" dirty="0">
                <a:solidFill>
                  <a:srgbClr val="1F2937"/>
                </a:solidFill>
              </a:rPr>
              <a:t>Treatment planning  with CMD and Physics•  TPS Competencies. • plan checks • Plan review with MD </a:t>
            </a:r>
            <a:endParaRPr lang="en-US" sz="920" dirty="0"/>
          </a:p>
        </p:txBody>
      </p:sp>
      <p:sp>
        <p:nvSpPr>
          <p:cNvPr id="18" name="Shape 16"/>
          <p:cNvSpPr/>
          <p:nvPr/>
        </p:nvSpPr>
        <p:spPr>
          <a:xfrm>
            <a:off x="7818120" y="1627632"/>
            <a:ext cx="1677924" cy="1572768"/>
          </a:xfrm>
          <a:prstGeom prst="roundRect">
            <a:avLst>
              <a:gd name="adj" fmla="val 1744"/>
            </a:avLst>
          </a:prstGeom>
          <a:solidFill>
            <a:srgbClr val="FFFFFF"/>
          </a:solidFill>
          <a:ln w="15240">
            <a:solidFill>
              <a:srgbClr val="236A9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7863840" y="1719072"/>
            <a:ext cx="15864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80" b="1" dirty="0">
                <a:solidFill>
                  <a:srgbClr val="236A9F"/>
                </a:solidFill>
              </a:rPr>
              <a:t>9–10</a:t>
            </a:r>
            <a:endParaRPr lang="en-US" sz="980" dirty="0"/>
          </a:p>
        </p:txBody>
      </p:sp>
      <p:sp>
        <p:nvSpPr>
          <p:cNvPr id="20" name="Text 18"/>
          <p:cNvSpPr/>
          <p:nvPr/>
        </p:nvSpPr>
        <p:spPr>
          <a:xfrm>
            <a:off x="7891272" y="2011680"/>
            <a:ext cx="1531620" cy="10241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920" dirty="0">
                <a:solidFill>
                  <a:srgbClr val="1F2937"/>
                </a:solidFill>
              </a:rPr>
              <a:t>SRS/SBRT • respiratory motion</a:t>
            </a:r>
            <a:endParaRPr lang="en-US" sz="920" dirty="0"/>
          </a:p>
        </p:txBody>
      </p:sp>
      <p:sp>
        <p:nvSpPr>
          <p:cNvPr id="21" name="Shape 19"/>
          <p:cNvSpPr/>
          <p:nvPr/>
        </p:nvSpPr>
        <p:spPr>
          <a:xfrm>
            <a:off x="9532620" y="1627632"/>
            <a:ext cx="1677924" cy="1572768"/>
          </a:xfrm>
          <a:prstGeom prst="roundRect">
            <a:avLst>
              <a:gd name="adj" fmla="val 1744"/>
            </a:avLst>
          </a:prstGeom>
          <a:solidFill>
            <a:srgbClr val="F8FBFD"/>
          </a:solidFill>
          <a:ln w="15240">
            <a:solidFill>
              <a:srgbClr val="236A9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9578340" y="1719072"/>
            <a:ext cx="15864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80" b="1" dirty="0">
                <a:solidFill>
                  <a:srgbClr val="236A9F"/>
                </a:solidFill>
              </a:rPr>
              <a:t>11–12</a:t>
            </a:r>
            <a:endParaRPr lang="en-US" sz="980" dirty="0"/>
          </a:p>
        </p:txBody>
      </p:sp>
      <p:sp>
        <p:nvSpPr>
          <p:cNvPr id="23" name="Text 21"/>
          <p:cNvSpPr/>
          <p:nvPr/>
        </p:nvSpPr>
        <p:spPr>
          <a:xfrm>
            <a:off x="9605772" y="2011680"/>
            <a:ext cx="1531620" cy="10241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920" dirty="0">
                <a:solidFill>
                  <a:srgbClr val="1F2937"/>
                </a:solidFill>
              </a:rPr>
              <a:t>Consults/OTV with second MD • acceptance testing • annual QA with 1 physicist</a:t>
            </a:r>
            <a:endParaRPr lang="en-US" sz="920" dirty="0"/>
          </a:p>
        </p:txBody>
      </p:sp>
      <p:sp>
        <p:nvSpPr>
          <p:cNvPr id="24" name="Shape 22"/>
          <p:cNvSpPr/>
          <p:nvPr/>
        </p:nvSpPr>
        <p:spPr>
          <a:xfrm>
            <a:off x="960120" y="4160520"/>
            <a:ext cx="2535174" cy="1572768"/>
          </a:xfrm>
          <a:prstGeom prst="roundRect">
            <a:avLst>
              <a:gd name="adj" fmla="val 1744"/>
            </a:avLst>
          </a:prstGeom>
          <a:solidFill>
            <a:srgbClr val="FFFFFF"/>
          </a:solidFill>
          <a:ln w="15240">
            <a:solidFill>
              <a:srgbClr val="2C8C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1005840" y="4251960"/>
            <a:ext cx="244373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80" b="1" dirty="0">
                <a:solidFill>
                  <a:srgbClr val="2C8C8C"/>
                </a:solidFill>
              </a:rPr>
              <a:t>13–15</a:t>
            </a:r>
            <a:endParaRPr lang="en-US" sz="980" dirty="0"/>
          </a:p>
        </p:txBody>
      </p:sp>
      <p:sp>
        <p:nvSpPr>
          <p:cNvPr id="26" name="Text 24"/>
          <p:cNvSpPr/>
          <p:nvPr/>
        </p:nvSpPr>
        <p:spPr>
          <a:xfrm>
            <a:off x="1033272" y="4544568"/>
            <a:ext cx="2388870" cy="10241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171450" indent="-171450" algn="ctr">
              <a:buFont typeface="Arial" panose="020B0604020202020204" pitchFamily="34" charset="0"/>
              <a:buChar char="•"/>
            </a:pPr>
            <a:r>
              <a:rPr lang="en-US" sz="920" dirty="0">
                <a:solidFill>
                  <a:srgbClr val="1F2937"/>
                </a:solidFill>
              </a:rPr>
              <a:t>TPS beam modeling/commissioning • end-to-end tests • TPS QA • CT Simulator commissioning</a:t>
            </a:r>
            <a:endParaRPr lang="en-US" sz="920" dirty="0"/>
          </a:p>
        </p:txBody>
      </p:sp>
      <p:sp>
        <p:nvSpPr>
          <p:cNvPr id="27" name="Shape 25"/>
          <p:cNvSpPr/>
          <p:nvPr/>
        </p:nvSpPr>
        <p:spPr>
          <a:xfrm>
            <a:off x="3531870" y="4160520"/>
            <a:ext cx="820674" cy="1572768"/>
          </a:xfrm>
          <a:prstGeom prst="roundRect">
            <a:avLst>
              <a:gd name="adj" fmla="val 3343"/>
            </a:avLst>
          </a:prstGeom>
          <a:solidFill>
            <a:srgbClr val="F8FBFD"/>
          </a:solidFill>
          <a:ln w="15240">
            <a:solidFill>
              <a:srgbClr val="2C8C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3577590" y="4251960"/>
            <a:ext cx="72923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80" b="1" dirty="0">
                <a:solidFill>
                  <a:srgbClr val="2C8C8C"/>
                </a:solidFill>
              </a:rPr>
              <a:t>16</a:t>
            </a:r>
            <a:endParaRPr lang="en-US" sz="980" dirty="0"/>
          </a:p>
        </p:txBody>
      </p:sp>
      <p:sp>
        <p:nvSpPr>
          <p:cNvPr id="29" name="Text 27"/>
          <p:cNvSpPr/>
          <p:nvPr/>
        </p:nvSpPr>
        <p:spPr>
          <a:xfrm>
            <a:off x="3605022" y="4544568"/>
            <a:ext cx="674370" cy="10241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920" dirty="0">
                <a:solidFill>
                  <a:srgbClr val="1F2937"/>
                </a:solidFill>
              </a:rPr>
              <a:t>Imaging • implanted devices • imaging QA</a:t>
            </a:r>
            <a:endParaRPr lang="en-US" sz="920" dirty="0"/>
          </a:p>
        </p:txBody>
      </p:sp>
      <p:sp>
        <p:nvSpPr>
          <p:cNvPr id="30" name="Shape 28"/>
          <p:cNvSpPr/>
          <p:nvPr/>
        </p:nvSpPr>
        <p:spPr>
          <a:xfrm>
            <a:off x="4389120" y="4160520"/>
            <a:ext cx="2535174" cy="1572768"/>
          </a:xfrm>
          <a:prstGeom prst="roundRect">
            <a:avLst>
              <a:gd name="adj" fmla="val 1744"/>
            </a:avLst>
          </a:prstGeom>
          <a:solidFill>
            <a:srgbClr val="FFFFFF"/>
          </a:solidFill>
          <a:ln w="15240">
            <a:solidFill>
              <a:srgbClr val="2C8C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4434840" y="4251960"/>
            <a:ext cx="244373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80" b="1" dirty="0">
                <a:solidFill>
                  <a:srgbClr val="2C8C8C"/>
                </a:solidFill>
              </a:rPr>
              <a:t>17–19</a:t>
            </a:r>
            <a:endParaRPr lang="en-US" sz="980" dirty="0"/>
          </a:p>
        </p:txBody>
      </p:sp>
      <p:sp>
        <p:nvSpPr>
          <p:cNvPr id="32" name="Text 30"/>
          <p:cNvSpPr/>
          <p:nvPr/>
        </p:nvSpPr>
        <p:spPr>
          <a:xfrm>
            <a:off x="4462272" y="4544568"/>
            <a:ext cx="2388870" cy="10241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920" dirty="0">
                <a:solidFill>
                  <a:srgbClr val="1F2937"/>
                </a:solidFill>
              </a:rPr>
              <a:t>HDR/brachytherapy • LDR prostate seed implants • radiopharmaceutical therapy</a:t>
            </a:r>
            <a:endParaRPr lang="en-US" sz="920" dirty="0"/>
          </a:p>
        </p:txBody>
      </p:sp>
      <p:sp>
        <p:nvSpPr>
          <p:cNvPr id="33" name="Shape 31"/>
          <p:cNvSpPr/>
          <p:nvPr/>
        </p:nvSpPr>
        <p:spPr>
          <a:xfrm>
            <a:off x="6960870" y="4160520"/>
            <a:ext cx="1677924" cy="1572768"/>
          </a:xfrm>
          <a:prstGeom prst="roundRect">
            <a:avLst>
              <a:gd name="adj" fmla="val 1744"/>
            </a:avLst>
          </a:prstGeom>
          <a:solidFill>
            <a:srgbClr val="F8FBFD"/>
          </a:solidFill>
          <a:ln w="15240">
            <a:solidFill>
              <a:srgbClr val="2C8C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7006590" y="4251960"/>
            <a:ext cx="15864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80" b="1" dirty="0">
                <a:solidFill>
                  <a:srgbClr val="2C8C8C"/>
                </a:solidFill>
              </a:rPr>
              <a:t>20–21</a:t>
            </a:r>
            <a:endParaRPr lang="en-US" sz="980" dirty="0"/>
          </a:p>
        </p:txBody>
      </p:sp>
      <p:sp>
        <p:nvSpPr>
          <p:cNvPr id="35" name="Text 33"/>
          <p:cNvSpPr/>
          <p:nvPr/>
        </p:nvSpPr>
        <p:spPr>
          <a:xfrm>
            <a:off x="7034022" y="4544568"/>
            <a:ext cx="1531620" cy="10241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920" dirty="0">
                <a:solidFill>
                  <a:srgbClr val="1F2937"/>
                </a:solidFill>
              </a:rPr>
              <a:t>FMEA • APEx • MDH/NRC/</a:t>
            </a:r>
            <a:r>
              <a:rPr lang="en-US" sz="920" dirty="0" err="1">
                <a:solidFill>
                  <a:srgbClr val="1F2937"/>
                </a:solidFill>
              </a:rPr>
              <a:t>APEx</a:t>
            </a:r>
            <a:r>
              <a:rPr lang="en-US" sz="920" dirty="0">
                <a:solidFill>
                  <a:srgbClr val="1F2937"/>
                </a:solidFill>
              </a:rPr>
              <a:t> regulations</a:t>
            </a:r>
            <a:endParaRPr lang="en-US" sz="920" dirty="0"/>
          </a:p>
        </p:txBody>
      </p:sp>
      <p:sp>
        <p:nvSpPr>
          <p:cNvPr id="36" name="Shape 34"/>
          <p:cNvSpPr/>
          <p:nvPr/>
        </p:nvSpPr>
        <p:spPr>
          <a:xfrm>
            <a:off x="8675370" y="4160520"/>
            <a:ext cx="2535174" cy="1572768"/>
          </a:xfrm>
          <a:prstGeom prst="roundRect">
            <a:avLst>
              <a:gd name="adj" fmla="val 1744"/>
            </a:avLst>
          </a:prstGeom>
          <a:solidFill>
            <a:srgbClr val="FFFFFF"/>
          </a:solidFill>
          <a:ln w="15240">
            <a:solidFill>
              <a:srgbClr val="2C8C8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/>
          <p:nvPr/>
        </p:nvSpPr>
        <p:spPr>
          <a:xfrm>
            <a:off x="8721090" y="4251960"/>
            <a:ext cx="244373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80" b="1" dirty="0">
                <a:solidFill>
                  <a:srgbClr val="2C8C8C"/>
                </a:solidFill>
              </a:rPr>
              <a:t>22–24</a:t>
            </a:r>
            <a:endParaRPr lang="en-US" sz="980" dirty="0"/>
          </a:p>
        </p:txBody>
      </p:sp>
      <p:sp>
        <p:nvSpPr>
          <p:cNvPr id="38" name="Text 36"/>
          <p:cNvSpPr/>
          <p:nvPr/>
        </p:nvSpPr>
        <p:spPr>
          <a:xfrm>
            <a:off x="8748522" y="4544568"/>
            <a:ext cx="2388870" cy="102412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 algn="ctr">
              <a:buNone/>
            </a:pPr>
            <a:r>
              <a:rPr lang="en-US" sz="920" dirty="0">
                <a:solidFill>
                  <a:srgbClr val="1F2937"/>
                </a:solidFill>
              </a:rPr>
              <a:t>Shielding • radiobiology • Clinical checks • </a:t>
            </a:r>
            <a:r>
              <a:rPr lang="en-US" sz="920" dirty="0"/>
              <a:t>TBI/TSET/IORT review  (UMN)• </a:t>
            </a:r>
            <a:r>
              <a:rPr lang="en-US" sz="920" dirty="0">
                <a:solidFill>
                  <a:srgbClr val="1F2937"/>
                </a:solidFill>
              </a:rPr>
              <a:t>elective/research</a:t>
            </a:r>
            <a:endParaRPr lang="en-US" sz="920" dirty="0"/>
          </a:p>
        </p:txBody>
      </p:sp>
      <p:sp>
        <p:nvSpPr>
          <p:cNvPr id="39" name="Text 37"/>
          <p:cNvSpPr/>
          <p:nvPr/>
        </p:nvSpPr>
        <p:spPr>
          <a:xfrm>
            <a:off x="8412480" y="3273552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236A9F"/>
                </a:solidFill>
              </a:rPr>
              <a:t>Mock Oral Exam 1 → end of Year 1</a:t>
            </a:r>
            <a:endParaRPr lang="en-US" sz="1050" dirty="0"/>
          </a:p>
        </p:txBody>
      </p:sp>
      <p:sp>
        <p:nvSpPr>
          <p:cNvPr id="40" name="Text 38"/>
          <p:cNvSpPr/>
          <p:nvPr/>
        </p:nvSpPr>
        <p:spPr>
          <a:xfrm>
            <a:off x="8412480" y="5815584"/>
            <a:ext cx="2834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50" b="1" dirty="0">
                <a:solidFill>
                  <a:srgbClr val="2C8C8C"/>
                </a:solidFill>
              </a:rPr>
              <a:t>Mock Oral Exam 2 → end of Year 2</a:t>
            </a:r>
            <a:endParaRPr lang="en-US" sz="1050" dirty="0"/>
          </a:p>
        </p:txBody>
      </p:sp>
      <p:sp>
        <p:nvSpPr>
          <p:cNvPr id="41" name="Text 39"/>
          <p:cNvSpPr/>
          <p:nvPr/>
        </p:nvSpPr>
        <p:spPr>
          <a:xfrm>
            <a:off x="329184" y="6227064"/>
            <a:ext cx="108813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40" i="1" dirty="0">
                <a:solidFill>
                  <a:srgbClr val="7C8796"/>
                </a:solidFill>
              </a:rPr>
              <a:t>Source: MRO Self-Study, pp. 43–44 and 20–21.</a:t>
            </a:r>
            <a:endParaRPr lang="en-US" sz="74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195</Words>
  <Application>Microsoft Office PowerPoint</Application>
  <PresentationFormat>Widescreen</PresentationFormat>
  <Paragraphs>29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>Minneapolis Radiation Oncology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Raj Varadhan</dc:creator>
  <cp:lastModifiedBy>Raj Varadhan</cp:lastModifiedBy>
  <cp:revision>2</cp:revision>
  <dcterms:created xsi:type="dcterms:W3CDTF">2026-09-14T15:10:22Z</dcterms:created>
  <dcterms:modified xsi:type="dcterms:W3CDTF">2026-09-14T16:31:38Z</dcterms:modified>
</cp:coreProperties>
</file>